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8" r:id="rId6"/>
    <p:sldId id="260" r:id="rId7"/>
    <p:sldId id="283" r:id="rId8"/>
    <p:sldId id="274" r:id="rId9"/>
    <p:sldId id="273" r:id="rId10"/>
    <p:sldId id="272" r:id="rId11"/>
    <p:sldId id="271" r:id="rId12"/>
    <p:sldId id="270" r:id="rId13"/>
    <p:sldId id="269" r:id="rId14"/>
    <p:sldId id="268" r:id="rId15"/>
    <p:sldId id="267" r:id="rId16"/>
    <p:sldId id="266" r:id="rId17"/>
    <p:sldId id="265" r:id="rId18"/>
    <p:sldId id="264" r:id="rId19"/>
    <p:sldId id="263" r:id="rId20"/>
    <p:sldId id="281" r:id="rId21"/>
    <p:sldId id="280" r:id="rId22"/>
    <p:sldId id="282" r:id="rId23"/>
    <p:sldId id="279"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452B60-B6E6-4304-A70D-A421DF15E51A}">
          <p14:sldIdLst>
            <p14:sldId id="256"/>
            <p14:sldId id="258"/>
            <p14:sldId id="260"/>
            <p14:sldId id="283"/>
            <p14:sldId id="274"/>
            <p14:sldId id="273"/>
            <p14:sldId id="272"/>
            <p14:sldId id="271"/>
            <p14:sldId id="270"/>
            <p14:sldId id="269"/>
            <p14:sldId id="268"/>
            <p14:sldId id="267"/>
            <p14:sldId id="266"/>
            <p14:sldId id="265"/>
            <p14:sldId id="264"/>
            <p14:sldId id="263"/>
            <p14:sldId id="281"/>
            <p14:sldId id="280"/>
            <p14:sldId id="282"/>
            <p14:sldId id="2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85"/>
    <a:srgbClr val="0F30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382" autoAdjust="0"/>
  </p:normalViewPr>
  <p:slideViewPr>
    <p:cSldViewPr snapToGrid="0" snapToObjects="1">
      <p:cViewPr varScale="1">
        <p:scale>
          <a:sx n="96" d="100"/>
          <a:sy n="96" d="100"/>
        </p:scale>
        <p:origin x="203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Curtis" userId="100300009688B5A5@LIVE.COM" providerId="AD" clId="Web-{7C035930-B967-4442-8F7B-8869BB996964}"/>
    <pc:docChg chg="delSld modSection">
      <pc:chgData name="Bill Curtis" userId="100300009688B5A5@LIVE.COM" providerId="AD" clId="Web-{7C035930-B967-4442-8F7B-8869BB996964}" dt="2018-04-13T01:31:10.907" v="0"/>
      <pc:docMkLst>
        <pc:docMk/>
      </pc:docMkLst>
      <pc:sldChg chg="del">
        <pc:chgData name="Bill Curtis" userId="100300009688B5A5@LIVE.COM" providerId="AD" clId="Web-{7C035930-B967-4442-8F7B-8869BB996964}" dt="2018-04-13T01:31:10.907" v="0"/>
        <pc:sldMkLst>
          <pc:docMk/>
          <pc:sldMk cId="833174308"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7D881-0C59-48BF-BFFD-A5B911B5E1A9}"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4CB31-7BF1-4C0F-97F2-2EA332CD479A}" type="slidenum">
              <a:rPr lang="en-US" smtClean="0"/>
              <a:t>‹#›</a:t>
            </a:fld>
            <a:endParaRPr lang="en-US"/>
          </a:p>
        </p:txBody>
      </p:sp>
    </p:spTree>
    <p:extLst>
      <p:ext uri="{BB962C8B-B14F-4D97-AF65-F5344CB8AC3E}">
        <p14:creationId xmlns:p14="http://schemas.microsoft.com/office/powerpoint/2010/main" val="333090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Attackers aren’t using exploits all the time to gain access. </a:t>
            </a:r>
          </a:p>
          <a:p>
            <a:r>
              <a:rPr lang="en-US" dirty="0"/>
              <a:t>They are using low privileged user accounts to gain access to other accounts and moving laterally until they can gain access to a privileged access account.</a:t>
            </a:r>
          </a:p>
          <a:p>
            <a:endParaRPr lang="en-US" dirty="0"/>
          </a:p>
          <a:p>
            <a:r>
              <a:rPr lang="en-US" dirty="0"/>
              <a:t>“The Hooded Hacker” is a joke within a joke. Articles and marketing materials always add the hooded hacker picture</a:t>
            </a:r>
          </a:p>
          <a:p>
            <a:endParaRPr lang="en-US" dirty="0"/>
          </a:p>
        </p:txBody>
      </p:sp>
      <p:sp>
        <p:nvSpPr>
          <p:cNvPr id="4" name="Slide Number Placeholder 3"/>
          <p:cNvSpPr>
            <a:spLocks noGrp="1"/>
          </p:cNvSpPr>
          <p:nvPr>
            <p:ph type="sldNum" sz="quarter" idx="10"/>
          </p:nvPr>
        </p:nvSpPr>
        <p:spPr/>
        <p:txBody>
          <a:bodyPr/>
          <a:lstStyle/>
          <a:p>
            <a:fld id="{02F4CB31-7BF1-4C0F-97F2-2EA332CD479A}" type="slidenum">
              <a:rPr lang="en-US" smtClean="0"/>
              <a:t>10</a:t>
            </a:fld>
            <a:endParaRPr lang="en-US"/>
          </a:p>
        </p:txBody>
      </p:sp>
    </p:spTree>
    <p:extLst>
      <p:ext uri="{BB962C8B-B14F-4D97-AF65-F5344CB8AC3E}">
        <p14:creationId xmlns:p14="http://schemas.microsoft.com/office/powerpoint/2010/main" val="52589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Norse Corporation had great threat intelligence maps, but went out of business</a:t>
            </a:r>
          </a:p>
          <a:p>
            <a:endParaRPr lang="en-US" dirty="0"/>
          </a:p>
        </p:txBody>
      </p:sp>
      <p:sp>
        <p:nvSpPr>
          <p:cNvPr id="4" name="Slide Number Placeholder 3"/>
          <p:cNvSpPr>
            <a:spLocks noGrp="1"/>
          </p:cNvSpPr>
          <p:nvPr>
            <p:ph type="sldNum" sz="quarter" idx="10"/>
          </p:nvPr>
        </p:nvSpPr>
        <p:spPr/>
        <p:txBody>
          <a:bodyPr/>
          <a:lstStyle/>
          <a:p>
            <a:fld id="{02F4CB31-7BF1-4C0F-97F2-2EA332CD479A}" type="slidenum">
              <a:rPr lang="en-US" smtClean="0"/>
              <a:t>11</a:t>
            </a:fld>
            <a:endParaRPr lang="en-US"/>
          </a:p>
        </p:txBody>
      </p:sp>
    </p:spTree>
    <p:extLst>
      <p:ext uri="{BB962C8B-B14F-4D97-AF65-F5344CB8AC3E}">
        <p14:creationId xmlns:p14="http://schemas.microsoft.com/office/powerpoint/2010/main" val="250292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out that while patching and privileged access are the main causes here, you can’t patch what you aren’t counting.</a:t>
            </a:r>
          </a:p>
          <a:p>
            <a:endParaRPr lang="en-US" dirty="0"/>
          </a:p>
        </p:txBody>
      </p:sp>
      <p:sp>
        <p:nvSpPr>
          <p:cNvPr id="4" name="Slide Number Placeholder 3"/>
          <p:cNvSpPr>
            <a:spLocks noGrp="1"/>
          </p:cNvSpPr>
          <p:nvPr>
            <p:ph type="sldNum" sz="quarter" idx="10"/>
          </p:nvPr>
        </p:nvSpPr>
        <p:spPr/>
        <p:txBody>
          <a:bodyPr/>
          <a:lstStyle/>
          <a:p>
            <a:fld id="{02F4CB31-7BF1-4C0F-97F2-2EA332CD479A}" type="slidenum">
              <a:rPr lang="en-US" smtClean="0"/>
              <a:t>15</a:t>
            </a:fld>
            <a:endParaRPr lang="en-US"/>
          </a:p>
        </p:txBody>
      </p:sp>
    </p:spTree>
    <p:extLst>
      <p:ext uri="{BB962C8B-B14F-4D97-AF65-F5344CB8AC3E}">
        <p14:creationId xmlns:p14="http://schemas.microsoft.com/office/powerpoint/2010/main" val="324413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Although the watertight bulkheads extended well above the water line, they were not sealed at the top. If too many compartments were flooded, the ship's bow would settle deeper in the water, and water would spill from one compartment to the next in sequence, rather like water spilling across the top of an ice cube tray. This was what happened to </a:t>
            </a:r>
            <a:r>
              <a:rPr lang="en-US" sz="1200" b="0" i="1" kern="1200" dirty="0">
                <a:solidFill>
                  <a:schemeClr val="tx1"/>
                </a:solidFill>
                <a:effectLst/>
                <a:latin typeface="+mn-lt"/>
                <a:ea typeface="+mn-ea"/>
                <a:cs typeface="+mn-cs"/>
              </a:rPr>
              <a:t>Titanic</a:t>
            </a:r>
            <a:r>
              <a:rPr lang="en-US" sz="1200" b="0" i="0" kern="1200" dirty="0">
                <a:solidFill>
                  <a:schemeClr val="tx1"/>
                </a:solidFill>
                <a:effectLst/>
                <a:latin typeface="+mn-lt"/>
                <a:ea typeface="+mn-ea"/>
                <a:cs typeface="+mn-cs"/>
              </a:rPr>
              <a:t>, which had suffered damage to the forepeak tank, the three forward holds and No. 6 boiler room, a total of five compartments. </a:t>
            </a:r>
            <a:r>
              <a:rPr lang="en-US" sz="1200" b="0" i="1" kern="1200" dirty="0">
                <a:solidFill>
                  <a:schemeClr val="tx1"/>
                </a:solidFill>
                <a:effectLst/>
                <a:latin typeface="+mn-lt"/>
                <a:ea typeface="+mn-ea"/>
                <a:cs typeface="+mn-cs"/>
              </a:rPr>
              <a:t>Titanic</a:t>
            </a:r>
            <a:r>
              <a:rPr lang="en-US" sz="1200" b="0" i="0" kern="1200" dirty="0">
                <a:solidFill>
                  <a:schemeClr val="tx1"/>
                </a:solidFill>
                <a:effectLst/>
                <a:latin typeface="+mn-lt"/>
                <a:ea typeface="+mn-ea"/>
                <a:cs typeface="+mn-cs"/>
              </a:rPr>
              <a:t> was only designed to float with any two compartments flooded, but it could remain afloat with certain combinations of three or even four compartments (the first four) open to the ocean. With five compartments, the tops of the bulkheads would be submerged and the ship would continue to flood.</a:t>
            </a:r>
            <a:endParaRPr lang="en-US" dirty="0"/>
          </a:p>
          <a:p>
            <a:endParaRPr lang="en-US" dirty="0"/>
          </a:p>
        </p:txBody>
      </p:sp>
      <p:sp>
        <p:nvSpPr>
          <p:cNvPr id="4" name="Slide Number Placeholder 3"/>
          <p:cNvSpPr>
            <a:spLocks noGrp="1"/>
          </p:cNvSpPr>
          <p:nvPr>
            <p:ph type="sldNum" sz="quarter" idx="10"/>
          </p:nvPr>
        </p:nvSpPr>
        <p:spPr/>
        <p:txBody>
          <a:bodyPr/>
          <a:lstStyle/>
          <a:p>
            <a:fld id="{02F4CB31-7BF1-4C0F-97F2-2EA332CD479A}" type="slidenum">
              <a:rPr lang="en-US" smtClean="0"/>
              <a:t>17</a:t>
            </a:fld>
            <a:endParaRPr lang="en-US"/>
          </a:p>
        </p:txBody>
      </p:sp>
    </p:spTree>
    <p:extLst>
      <p:ext uri="{BB962C8B-B14F-4D97-AF65-F5344CB8AC3E}">
        <p14:creationId xmlns:p14="http://schemas.microsoft.com/office/powerpoint/2010/main" val="55777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buckets are a source of many recent breaches. 200M voter records, sensitive CIA and Army intelligence, and Citibank employee data were all found in public buckets with no access restrictions. Search engines exist that can be used to hunt for public buckets.</a:t>
            </a:r>
          </a:p>
          <a:p>
            <a:endParaRPr lang="en-US" dirty="0"/>
          </a:p>
        </p:txBody>
      </p:sp>
      <p:sp>
        <p:nvSpPr>
          <p:cNvPr id="4" name="Slide Number Placeholder 3"/>
          <p:cNvSpPr>
            <a:spLocks noGrp="1"/>
          </p:cNvSpPr>
          <p:nvPr>
            <p:ph type="sldNum" sz="quarter" idx="10"/>
          </p:nvPr>
        </p:nvSpPr>
        <p:spPr/>
        <p:txBody>
          <a:bodyPr/>
          <a:lstStyle/>
          <a:p>
            <a:fld id="{02F4CB31-7BF1-4C0F-97F2-2EA332CD479A}" type="slidenum">
              <a:rPr lang="en-US" smtClean="0"/>
              <a:t>19</a:t>
            </a:fld>
            <a:endParaRPr lang="en-US"/>
          </a:p>
        </p:txBody>
      </p:sp>
    </p:spTree>
    <p:extLst>
      <p:ext uri="{BB962C8B-B14F-4D97-AF65-F5344CB8AC3E}">
        <p14:creationId xmlns:p14="http://schemas.microsoft.com/office/powerpoint/2010/main" val="174859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business initiative are you working to address?” should align to specific business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problem are you trying to solve?” should be a question to ask for every tool and process you’re adding to the environment</a:t>
            </a:r>
          </a:p>
          <a:p>
            <a:endParaRPr lang="en-US" dirty="0"/>
          </a:p>
        </p:txBody>
      </p:sp>
      <p:sp>
        <p:nvSpPr>
          <p:cNvPr id="4" name="Slide Number Placeholder 3"/>
          <p:cNvSpPr>
            <a:spLocks noGrp="1"/>
          </p:cNvSpPr>
          <p:nvPr>
            <p:ph type="sldNum" sz="quarter" idx="10"/>
          </p:nvPr>
        </p:nvSpPr>
        <p:spPr/>
        <p:txBody>
          <a:bodyPr/>
          <a:lstStyle/>
          <a:p>
            <a:fld id="{02F4CB31-7BF1-4C0F-97F2-2EA332CD479A}" type="slidenum">
              <a:rPr lang="en-US" smtClean="0"/>
              <a:t>20</a:t>
            </a:fld>
            <a:endParaRPr lang="en-US"/>
          </a:p>
        </p:txBody>
      </p:sp>
    </p:spTree>
    <p:extLst>
      <p:ext uri="{BB962C8B-B14F-4D97-AF65-F5344CB8AC3E}">
        <p14:creationId xmlns:p14="http://schemas.microsoft.com/office/powerpoint/2010/main" val="3591854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73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081" y="212808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722313" y="280520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57335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17868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40740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449824" y="1570024"/>
            <a:ext cx="3236976"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1850774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325112"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22976" y="1570024"/>
            <a:ext cx="3163824"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4532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31596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13832" y="1570024"/>
            <a:ext cx="3172968"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4532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3925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3"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6034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392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14149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33766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3376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9808CB-131B-9149-A615-56AFFCEDF4FF}" type="datetimeFigureOut">
              <a:rPr lang="en-US" smtClean="0"/>
              <a:t>4/13/2018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AF9C3D-4A0C-2C46-B327-D69AC28B88B6}" type="slidenum">
              <a:rPr lang="en-US" smtClean="0"/>
              <a:t>‹#›</a:t>
            </a:fld>
            <a:endParaRPr lang="en-US"/>
          </a:p>
        </p:txBody>
      </p:sp>
    </p:spTree>
    <p:extLst>
      <p:ext uri="{BB962C8B-B14F-4D97-AF65-F5344CB8AC3E}">
        <p14:creationId xmlns:p14="http://schemas.microsoft.com/office/powerpoint/2010/main" val="25359560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65" r:id="rId8"/>
    <p:sldLayoutId id="2147483666" r:id="rId9"/>
    <p:sldLayoutId id="2147483651" r:id="rId10"/>
    <p:sldLayoutId id="2147483667" r:id="rId11"/>
    <p:sldLayoutId id="2147483668" r:id="rId12"/>
    <p:sldLayoutId id="2147483669" r:id="rId13"/>
    <p:sldLayoutId id="2147483670" r:id="rId14"/>
    <p:sldLayoutId id="2147483671" r:id="rId15"/>
    <p:sldLayoutId id="2147483672" r:id="rId16"/>
    <p:sldLayoutId id="2147483652" r:id="rId17"/>
    <p:sldLayoutId id="2147483673" r:id="rId18"/>
    <p:sldLayoutId id="2147483674" r:id="rId19"/>
    <p:sldLayoutId id="2147483655"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Information Security</a:t>
            </a:r>
            <a:br>
              <a:rPr lang="en-US" dirty="0"/>
            </a:br>
            <a:r>
              <a:rPr lang="en-US" dirty="0"/>
              <a:t>Back to Basics</a:t>
            </a:r>
          </a:p>
        </p:txBody>
      </p:sp>
      <p:sp>
        <p:nvSpPr>
          <p:cNvPr id="3" name="Subtitle 2"/>
          <p:cNvSpPr>
            <a:spLocks noGrp="1"/>
          </p:cNvSpPr>
          <p:nvPr>
            <p:ph type="subTitle" idx="1"/>
          </p:nvPr>
        </p:nvSpPr>
        <p:spPr/>
        <p:txBody>
          <a:bodyPr>
            <a:normAutofit fontScale="70000" lnSpcReduction="20000"/>
          </a:bodyPr>
          <a:lstStyle/>
          <a:p>
            <a:pPr algn="ctr"/>
            <a:r>
              <a:rPr lang="en-US" dirty="0"/>
              <a:t>Avoiding an Information Security Mis-management Program through </a:t>
            </a:r>
          </a:p>
          <a:p>
            <a:pPr algn="ctr"/>
            <a:r>
              <a:rPr lang="en-US" dirty="0"/>
              <a:t>IT Fundamentals</a:t>
            </a:r>
          </a:p>
        </p:txBody>
      </p:sp>
    </p:spTree>
    <p:extLst>
      <p:ext uri="{BB962C8B-B14F-4D97-AF65-F5344CB8AC3E}">
        <p14:creationId xmlns:p14="http://schemas.microsoft.com/office/powerpoint/2010/main" val="187190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B0C7-3D6B-45F6-BCEF-52E7DBB6FFBD}"/>
              </a:ext>
            </a:extLst>
          </p:cNvPr>
          <p:cNvSpPr>
            <a:spLocks noGrp="1"/>
          </p:cNvSpPr>
          <p:nvPr>
            <p:ph type="title"/>
          </p:nvPr>
        </p:nvSpPr>
        <p:spPr>
          <a:xfrm>
            <a:off x="457200" y="457200"/>
            <a:ext cx="8229600" cy="799227"/>
          </a:xfrm>
        </p:spPr>
        <p:txBody>
          <a:bodyPr>
            <a:noAutofit/>
          </a:bodyPr>
          <a:lstStyle/>
          <a:p>
            <a:r>
              <a:rPr lang="en-US" sz="2800" dirty="0"/>
              <a:t>Threat intelligence is interesting, but…</a:t>
            </a:r>
          </a:p>
        </p:txBody>
      </p:sp>
      <p:pic>
        <p:nvPicPr>
          <p:cNvPr id="3" name="Content Placeholder 2" descr="Image result for minority report">
            <a:extLst>
              <a:ext uri="{FF2B5EF4-FFF2-40B4-BE49-F238E27FC236}">
                <a16:creationId xmlns:a16="http://schemas.microsoft.com/office/drawing/2014/main" id="{41A0C2A7-948A-4079-9E59-C33E19BEA2F0}"/>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005578" y="1825625"/>
            <a:ext cx="3035930" cy="20074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4545426-6487-4E8B-B1B8-3F99DDF6C6C1}"/>
              </a:ext>
            </a:extLst>
          </p:cNvPr>
          <p:cNvSpPr txBox="1">
            <a:spLocks/>
          </p:cNvSpPr>
          <p:nvPr/>
        </p:nvSpPr>
        <p:spPr>
          <a:xfrm>
            <a:off x="4629150" y="1484073"/>
            <a:ext cx="3886200" cy="269053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en-US" sz="2000" dirty="0">
                <a:latin typeface="Calibri Light" panose="020F0302020204030204" pitchFamily="34" charset="0"/>
                <a:cs typeface="Calibri Light" panose="020F0302020204030204" pitchFamily="34" charset="0"/>
              </a:rPr>
              <a:t>It’s beyond the needs of most orgs</a:t>
            </a:r>
          </a:p>
          <a:p>
            <a:pPr fontAlgn="ctr"/>
            <a:r>
              <a:rPr lang="en-US" sz="2000" dirty="0">
                <a:latin typeface="Calibri Light" panose="020F0302020204030204" pitchFamily="34" charset="0"/>
                <a:cs typeface="Calibri Light" panose="020F0302020204030204" pitchFamily="34" charset="0"/>
              </a:rPr>
              <a:t>All the threat intel in the world doesn’t patch your boxes </a:t>
            </a:r>
          </a:p>
          <a:p>
            <a:pPr fontAlgn="ctr"/>
            <a:r>
              <a:rPr lang="en-US" sz="2000" dirty="0">
                <a:latin typeface="Calibri Light" panose="020F0302020204030204" pitchFamily="34" charset="0"/>
                <a:cs typeface="Calibri Light" panose="020F0302020204030204" pitchFamily="34" charset="0"/>
              </a:rPr>
              <a:t>Threat intel can be good, but does it complicate your information security strategy?</a:t>
            </a:r>
          </a:p>
        </p:txBody>
      </p:sp>
    </p:spTree>
    <p:extLst>
      <p:ext uri="{BB962C8B-B14F-4D97-AF65-F5344CB8AC3E}">
        <p14:creationId xmlns:p14="http://schemas.microsoft.com/office/powerpoint/2010/main" val="33300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4B3E961-8D88-4E20-9462-B4458C9F00F2}"/>
              </a:ext>
            </a:extLst>
          </p:cNvPr>
          <p:cNvSpPr>
            <a:spLocks noGrp="1"/>
          </p:cNvSpPr>
          <p:nvPr>
            <p:ph type="title"/>
          </p:nvPr>
        </p:nvSpPr>
        <p:spPr>
          <a:xfrm>
            <a:off x="557116" y="2000250"/>
            <a:ext cx="8229600" cy="1143000"/>
          </a:xfrm>
        </p:spPr>
        <p:txBody>
          <a:bodyPr>
            <a:normAutofit/>
          </a:bodyPr>
          <a:lstStyle/>
          <a:p>
            <a:pPr algn="r"/>
            <a:r>
              <a:rPr lang="en-US" sz="2800" dirty="0"/>
              <a:t>What are the basics?</a:t>
            </a:r>
          </a:p>
        </p:txBody>
      </p:sp>
    </p:spTree>
    <p:extLst>
      <p:ext uri="{BB962C8B-B14F-4D97-AF65-F5344CB8AC3E}">
        <p14:creationId xmlns:p14="http://schemas.microsoft.com/office/powerpoint/2010/main" val="354717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21A3FD2-54C0-4DEC-804A-397007952E18}"/>
              </a:ext>
            </a:extLst>
          </p:cNvPr>
          <p:cNvSpPr>
            <a:spLocks noGrp="1"/>
          </p:cNvSpPr>
          <p:nvPr>
            <p:ph type="title"/>
          </p:nvPr>
        </p:nvSpPr>
        <p:spPr>
          <a:xfrm>
            <a:off x="628650" y="365126"/>
            <a:ext cx="7886700" cy="1030905"/>
          </a:xfrm>
        </p:spPr>
        <p:txBody>
          <a:bodyPr>
            <a:normAutofit/>
          </a:bodyPr>
          <a:lstStyle/>
          <a:p>
            <a:r>
              <a:rPr lang="en-US" sz="2800" dirty="0"/>
              <a:t>Center for Internet Security Top 5 Critical Security Controls</a:t>
            </a:r>
          </a:p>
        </p:txBody>
      </p:sp>
      <p:sp>
        <p:nvSpPr>
          <p:cNvPr id="3" name="Content Placeholder 4">
            <a:extLst>
              <a:ext uri="{FF2B5EF4-FFF2-40B4-BE49-F238E27FC236}">
                <a16:creationId xmlns:a16="http://schemas.microsoft.com/office/drawing/2014/main" id="{913ED76B-EBA6-43F0-B423-9FEFC62E040E}"/>
              </a:ext>
            </a:extLst>
          </p:cNvPr>
          <p:cNvSpPr>
            <a:spLocks noGrp="1"/>
          </p:cNvSpPr>
          <p:nvPr>
            <p:ph idx="1"/>
          </p:nvPr>
        </p:nvSpPr>
        <p:spPr>
          <a:xfrm>
            <a:off x="628649" y="1396031"/>
            <a:ext cx="8298965" cy="3653795"/>
          </a:xfrm>
        </p:spPr>
        <p:txBody>
          <a:bodyPr>
            <a:normAutofit/>
          </a:bodyPr>
          <a:lstStyle/>
          <a:p>
            <a:pPr marL="385763" indent="-385763" fontAlgn="ctr">
              <a:buFont typeface="+mj-lt"/>
              <a:buAutoNum type="arabicPeriod"/>
            </a:pPr>
            <a:r>
              <a:rPr lang="en-US" sz="1600" dirty="0"/>
              <a:t>Inventory of Authorized and Unauthorized Devices</a:t>
            </a:r>
          </a:p>
          <a:p>
            <a:pPr lvl="1" fontAlgn="ctr"/>
            <a:r>
              <a:rPr lang="en-US" sz="1600" dirty="0"/>
              <a:t>Count your devices</a:t>
            </a:r>
          </a:p>
          <a:p>
            <a:pPr marL="385763" indent="-385763" fontAlgn="ctr">
              <a:buFont typeface="+mj-lt"/>
              <a:buAutoNum type="arabicPeriod"/>
            </a:pPr>
            <a:r>
              <a:rPr lang="en-US" sz="1600" dirty="0"/>
              <a:t>Inventory of Authorized and Unauthorized Software</a:t>
            </a:r>
          </a:p>
          <a:p>
            <a:pPr lvl="1" fontAlgn="ctr"/>
            <a:r>
              <a:rPr lang="en-US" sz="1600" dirty="0"/>
              <a:t>Count the software and whitelist only what is needed</a:t>
            </a:r>
          </a:p>
          <a:p>
            <a:pPr marL="385763" indent="-385763" fontAlgn="ctr">
              <a:buFont typeface="+mj-lt"/>
              <a:buAutoNum type="arabicPeriod"/>
            </a:pPr>
            <a:r>
              <a:rPr lang="en-US" sz="1600" dirty="0"/>
              <a:t>Secure Configurations for Hardware and Software on Mobile Devices, Laptops, Workstations, and Servers</a:t>
            </a:r>
          </a:p>
          <a:p>
            <a:pPr lvl="1" fontAlgn="ctr"/>
            <a:r>
              <a:rPr lang="en-US" sz="1600" dirty="0"/>
              <a:t>Harden using industry-accepted standards (CIS Benchmarks, DISA STIGs)</a:t>
            </a:r>
          </a:p>
          <a:p>
            <a:pPr marL="385763" indent="-385763" fontAlgn="ctr">
              <a:buFont typeface="+mj-lt"/>
              <a:buAutoNum type="arabicPeriod"/>
            </a:pPr>
            <a:r>
              <a:rPr lang="en-US" sz="1600" dirty="0"/>
              <a:t>Continuous Vulnerability Assessment and Remediation</a:t>
            </a:r>
          </a:p>
          <a:p>
            <a:pPr lvl="1" fontAlgn="ctr"/>
            <a:r>
              <a:rPr lang="en-US" sz="1600" dirty="0"/>
              <a:t>Patch everything, remediate other vulnerabilities in configuration</a:t>
            </a:r>
          </a:p>
          <a:p>
            <a:pPr marL="385763" indent="-385763" fontAlgn="ctr">
              <a:buFont typeface="+mj-lt"/>
              <a:buAutoNum type="arabicPeriod"/>
            </a:pPr>
            <a:r>
              <a:rPr lang="en-US" sz="1600" dirty="0"/>
              <a:t>Controlled Use of Administrative Privileges</a:t>
            </a:r>
          </a:p>
          <a:p>
            <a:pPr lvl="1" fontAlgn="ctr"/>
            <a:r>
              <a:rPr lang="en-US" sz="1600" dirty="0"/>
              <a:t>Limit local administrator and privileged accounts in the network</a:t>
            </a:r>
          </a:p>
        </p:txBody>
      </p:sp>
    </p:spTree>
    <p:extLst>
      <p:ext uri="{BB962C8B-B14F-4D97-AF65-F5344CB8AC3E}">
        <p14:creationId xmlns:p14="http://schemas.microsoft.com/office/powerpoint/2010/main" val="32931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9E20-BECB-46CC-AEA4-5DCFDFC2A45F}"/>
              </a:ext>
            </a:extLst>
          </p:cNvPr>
          <p:cNvSpPr>
            <a:spLocks noGrp="1"/>
          </p:cNvSpPr>
          <p:nvPr>
            <p:ph type="title"/>
          </p:nvPr>
        </p:nvSpPr>
        <p:spPr>
          <a:xfrm>
            <a:off x="628650" y="365126"/>
            <a:ext cx="7886700" cy="612095"/>
          </a:xfrm>
        </p:spPr>
        <p:txBody>
          <a:bodyPr>
            <a:normAutofit/>
          </a:bodyPr>
          <a:lstStyle/>
          <a:p>
            <a:r>
              <a:rPr lang="en-US" sz="2800" dirty="0"/>
              <a:t>About the CIS Top 5 (and 20)</a:t>
            </a:r>
          </a:p>
        </p:txBody>
      </p:sp>
      <p:sp>
        <p:nvSpPr>
          <p:cNvPr id="3" name="Content Placeholder 2">
            <a:extLst>
              <a:ext uri="{FF2B5EF4-FFF2-40B4-BE49-F238E27FC236}">
                <a16:creationId xmlns:a16="http://schemas.microsoft.com/office/drawing/2014/main" id="{81E5C5A9-9DA5-4B91-8DED-6BDF615F7D0D}"/>
              </a:ext>
            </a:extLst>
          </p:cNvPr>
          <p:cNvSpPr>
            <a:spLocks noGrp="1"/>
          </p:cNvSpPr>
          <p:nvPr>
            <p:ph sz="half" idx="1"/>
          </p:nvPr>
        </p:nvSpPr>
        <p:spPr>
          <a:xfrm>
            <a:off x="509987" y="1271850"/>
            <a:ext cx="3886200" cy="3245299"/>
          </a:xfrm>
        </p:spPr>
        <p:txBody>
          <a:bodyPr>
            <a:normAutofit/>
          </a:bodyPr>
          <a:lstStyle/>
          <a:p>
            <a:r>
              <a:rPr lang="en-US" sz="2000" dirty="0"/>
              <a:t>We talked about the Top 5, but there are 15 others</a:t>
            </a:r>
          </a:p>
          <a:p>
            <a:r>
              <a:rPr lang="en-US" sz="2000" dirty="0"/>
              <a:t>CIS Top 20 is a prioritized control framework model based on real-world attacks</a:t>
            </a:r>
          </a:p>
          <a:p>
            <a:r>
              <a:rPr lang="en-US" sz="2000" dirty="0"/>
              <a:t>The Top 5 provides an defense against the 85% of the most common cyber attacks</a:t>
            </a:r>
          </a:p>
        </p:txBody>
      </p:sp>
      <p:pic>
        <p:nvPicPr>
          <p:cNvPr id="4" name="Picture 2" descr="Image result for center for internet security">
            <a:extLst>
              <a:ext uri="{FF2B5EF4-FFF2-40B4-BE49-F238E27FC236}">
                <a16:creationId xmlns:a16="http://schemas.microsoft.com/office/drawing/2014/main" id="{6F48A03D-27D5-4BA6-8941-08E67ACB58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581" y="1848593"/>
            <a:ext cx="3847338" cy="1380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35292F-280C-4884-8081-55DF44EE7876}"/>
              </a:ext>
            </a:extLst>
          </p:cNvPr>
          <p:cNvSpPr txBox="1"/>
          <p:nvPr/>
        </p:nvSpPr>
        <p:spPr>
          <a:xfrm>
            <a:off x="5168660" y="3411654"/>
            <a:ext cx="2807179" cy="230832"/>
          </a:xfrm>
          <a:prstGeom prst="rect">
            <a:avLst/>
          </a:prstGeom>
          <a:noFill/>
        </p:spPr>
        <p:txBody>
          <a:bodyPr wrap="none" rtlCol="0">
            <a:spAutoFit/>
          </a:bodyPr>
          <a:lstStyle/>
          <a:p>
            <a:r>
              <a:rPr lang="en-US" sz="900" dirty="0"/>
              <a:t>https://learn.cisecurity.org/first-five-controls-download</a:t>
            </a:r>
          </a:p>
        </p:txBody>
      </p:sp>
    </p:spTree>
    <p:extLst>
      <p:ext uri="{BB962C8B-B14F-4D97-AF65-F5344CB8AC3E}">
        <p14:creationId xmlns:p14="http://schemas.microsoft.com/office/powerpoint/2010/main" val="30714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B09D-8F0E-4165-BBAB-38423CD7ABAF}"/>
              </a:ext>
            </a:extLst>
          </p:cNvPr>
          <p:cNvSpPr>
            <a:spLocks noGrp="1"/>
          </p:cNvSpPr>
          <p:nvPr>
            <p:ph type="title"/>
          </p:nvPr>
        </p:nvSpPr>
        <p:spPr>
          <a:xfrm>
            <a:off x="342900" y="365126"/>
            <a:ext cx="8458200" cy="1325563"/>
          </a:xfrm>
        </p:spPr>
        <p:txBody>
          <a:bodyPr>
            <a:normAutofit/>
          </a:bodyPr>
          <a:lstStyle/>
          <a:p>
            <a:r>
              <a:rPr lang="en-US" sz="2800" dirty="0"/>
              <a:t>How do the Top 5 Relate to the Big Breaches?</a:t>
            </a:r>
          </a:p>
        </p:txBody>
      </p:sp>
      <p:sp>
        <p:nvSpPr>
          <p:cNvPr id="3" name="Content Placeholder 2">
            <a:extLst>
              <a:ext uri="{FF2B5EF4-FFF2-40B4-BE49-F238E27FC236}">
                <a16:creationId xmlns:a16="http://schemas.microsoft.com/office/drawing/2014/main" id="{0A81E612-A38D-470A-9B39-DB336531E9CD}"/>
              </a:ext>
            </a:extLst>
          </p:cNvPr>
          <p:cNvSpPr>
            <a:spLocks noGrp="1"/>
          </p:cNvSpPr>
          <p:nvPr>
            <p:ph idx="1"/>
          </p:nvPr>
        </p:nvSpPr>
        <p:spPr>
          <a:xfrm>
            <a:off x="628650" y="1690689"/>
            <a:ext cx="7886700" cy="2857501"/>
          </a:xfrm>
        </p:spPr>
        <p:txBody>
          <a:bodyPr>
            <a:normAutofit/>
          </a:bodyPr>
          <a:lstStyle/>
          <a:p>
            <a:r>
              <a:rPr lang="en-US" sz="2400" dirty="0"/>
              <a:t>Recap of breach findings:</a:t>
            </a:r>
          </a:p>
          <a:p>
            <a:pPr lvl="1"/>
            <a:r>
              <a:rPr lang="en-US" sz="2000" dirty="0"/>
              <a:t>Primary breach was an </a:t>
            </a:r>
            <a:r>
              <a:rPr lang="en-US" sz="2000" b="1" u="sng" dirty="0"/>
              <a:t>unpatched</a:t>
            </a:r>
            <a:r>
              <a:rPr lang="en-US" sz="2000" dirty="0"/>
              <a:t> web server component</a:t>
            </a:r>
          </a:p>
          <a:p>
            <a:pPr lvl="1"/>
            <a:r>
              <a:rPr lang="en-US" sz="2000" dirty="0"/>
              <a:t>Systems were affected through a combination of </a:t>
            </a:r>
            <a:r>
              <a:rPr lang="en-US" sz="2000" b="1" u="sng" dirty="0"/>
              <a:t>privileged access, segmentation, and patching errors or unsupported technology</a:t>
            </a:r>
          </a:p>
          <a:p>
            <a:pPr lvl="1"/>
            <a:r>
              <a:rPr lang="en-US" sz="2000" dirty="0"/>
              <a:t>Heartbleed </a:t>
            </a:r>
            <a:r>
              <a:rPr lang="en-US" sz="2000" b="1" u="sng" dirty="0"/>
              <a:t>patches not installed</a:t>
            </a:r>
            <a:r>
              <a:rPr lang="en-US" sz="2000" b="1" dirty="0"/>
              <a:t> </a:t>
            </a:r>
            <a:r>
              <a:rPr lang="en-US" sz="2000" dirty="0"/>
              <a:t>on firewalls</a:t>
            </a:r>
          </a:p>
          <a:p>
            <a:pPr lvl="1"/>
            <a:r>
              <a:rPr lang="en-US" sz="2000" dirty="0"/>
              <a:t>Attackers </a:t>
            </a:r>
            <a:r>
              <a:rPr lang="en-US" sz="2000" b="1" u="sng" dirty="0"/>
              <a:t>stole credentials for privileged access</a:t>
            </a:r>
            <a:r>
              <a:rPr lang="en-US" sz="2000" b="1" dirty="0"/>
              <a:t> </a:t>
            </a:r>
            <a:r>
              <a:rPr lang="en-US" sz="2000" dirty="0"/>
              <a:t>to databases and stole data over a period of months</a:t>
            </a:r>
          </a:p>
          <a:p>
            <a:endParaRPr lang="en-US" sz="2400" b="1" dirty="0"/>
          </a:p>
          <a:p>
            <a:endParaRPr lang="en-US" sz="2400" dirty="0"/>
          </a:p>
          <a:p>
            <a:endParaRPr lang="en-US" sz="2400" dirty="0"/>
          </a:p>
        </p:txBody>
      </p:sp>
    </p:spTree>
    <p:extLst>
      <p:ext uri="{BB962C8B-B14F-4D97-AF65-F5344CB8AC3E}">
        <p14:creationId xmlns:p14="http://schemas.microsoft.com/office/powerpoint/2010/main" val="203487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4278-8934-419E-AE22-49B3E6E2E10F}"/>
              </a:ext>
            </a:extLst>
          </p:cNvPr>
          <p:cNvSpPr>
            <a:spLocks noGrp="1"/>
          </p:cNvSpPr>
          <p:nvPr>
            <p:ph type="title"/>
          </p:nvPr>
        </p:nvSpPr>
        <p:spPr>
          <a:xfrm>
            <a:off x="628650" y="365126"/>
            <a:ext cx="7886700" cy="1325563"/>
          </a:xfrm>
        </p:spPr>
        <p:txBody>
          <a:bodyPr>
            <a:normAutofit/>
          </a:bodyPr>
          <a:lstStyle/>
          <a:p>
            <a:r>
              <a:rPr lang="en-US" sz="2800" dirty="0"/>
              <a:t>Why does CIS matter to your organization?</a:t>
            </a:r>
          </a:p>
        </p:txBody>
      </p:sp>
      <p:sp>
        <p:nvSpPr>
          <p:cNvPr id="3" name="Content Placeholder 2">
            <a:extLst>
              <a:ext uri="{FF2B5EF4-FFF2-40B4-BE49-F238E27FC236}">
                <a16:creationId xmlns:a16="http://schemas.microsoft.com/office/drawing/2014/main" id="{840FBF3E-2FB6-4D45-9CBD-841C4F384A99}"/>
              </a:ext>
            </a:extLst>
          </p:cNvPr>
          <p:cNvSpPr>
            <a:spLocks noGrp="1"/>
          </p:cNvSpPr>
          <p:nvPr>
            <p:ph idx="1"/>
          </p:nvPr>
        </p:nvSpPr>
        <p:spPr>
          <a:xfrm>
            <a:off x="628650" y="1828799"/>
            <a:ext cx="7886700" cy="2297113"/>
          </a:xfrm>
        </p:spPr>
        <p:txBody>
          <a:bodyPr>
            <a:normAutofit/>
          </a:bodyPr>
          <a:lstStyle/>
          <a:p>
            <a:pPr fontAlgn="ctr"/>
            <a:r>
              <a:rPr lang="en-US" sz="2000" dirty="0"/>
              <a:t>It’s a roadmap for where to start </a:t>
            </a:r>
          </a:p>
          <a:p>
            <a:pPr fontAlgn="ctr"/>
            <a:r>
              <a:rPr lang="en-US" sz="2000" dirty="0"/>
              <a:t>Actionable steps for implementation </a:t>
            </a:r>
          </a:p>
          <a:p>
            <a:pPr fontAlgn="ctr"/>
            <a:r>
              <a:rPr lang="en-US" sz="2000" dirty="0"/>
              <a:t>Maps to HIPAA, NIST, HITRUST, PCI</a:t>
            </a:r>
          </a:p>
        </p:txBody>
      </p:sp>
    </p:spTree>
    <p:extLst>
      <p:ext uri="{BB962C8B-B14F-4D97-AF65-F5344CB8AC3E}">
        <p14:creationId xmlns:p14="http://schemas.microsoft.com/office/powerpoint/2010/main" val="174738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1EA8-B123-4BCA-9744-DBD7E8811BD2}"/>
              </a:ext>
            </a:extLst>
          </p:cNvPr>
          <p:cNvSpPr>
            <a:spLocks noGrp="1"/>
          </p:cNvSpPr>
          <p:nvPr>
            <p:ph type="title"/>
          </p:nvPr>
        </p:nvSpPr>
        <p:spPr>
          <a:xfrm>
            <a:off x="628650" y="365127"/>
            <a:ext cx="7886700" cy="814520"/>
          </a:xfrm>
        </p:spPr>
        <p:txBody>
          <a:bodyPr>
            <a:normAutofit/>
          </a:bodyPr>
          <a:lstStyle/>
          <a:p>
            <a:r>
              <a:rPr lang="en-US" sz="2800"/>
              <a:t>What’s after the Top 5?</a:t>
            </a:r>
            <a:endParaRPr lang="en-US" sz="2800" dirty="0"/>
          </a:p>
        </p:txBody>
      </p:sp>
      <p:sp>
        <p:nvSpPr>
          <p:cNvPr id="3" name="Content Placeholder 2">
            <a:extLst>
              <a:ext uri="{FF2B5EF4-FFF2-40B4-BE49-F238E27FC236}">
                <a16:creationId xmlns:a16="http://schemas.microsoft.com/office/drawing/2014/main" id="{C538000D-8FFB-41F7-AFC0-46D7B046F837}"/>
              </a:ext>
            </a:extLst>
          </p:cNvPr>
          <p:cNvSpPr>
            <a:spLocks noGrp="1"/>
          </p:cNvSpPr>
          <p:nvPr>
            <p:ph sz="half" idx="1"/>
          </p:nvPr>
        </p:nvSpPr>
        <p:spPr>
          <a:xfrm>
            <a:off x="628651" y="1302113"/>
            <a:ext cx="3886200" cy="3248947"/>
          </a:xfrm>
        </p:spPr>
        <p:txBody>
          <a:bodyPr>
            <a:normAutofit fontScale="92500" lnSpcReduction="20000"/>
          </a:bodyPr>
          <a:lstStyle/>
          <a:p>
            <a:pPr marL="109537" indent="0" fontAlgn="ctr">
              <a:buNone/>
            </a:pPr>
            <a:r>
              <a:rPr lang="en-US" sz="2000" dirty="0"/>
              <a:t>Network Segmentation</a:t>
            </a:r>
          </a:p>
          <a:p>
            <a:pPr fontAlgn="ctr"/>
            <a:r>
              <a:rPr lang="en-US" sz="2000" dirty="0"/>
              <a:t>If you </a:t>
            </a:r>
            <a:r>
              <a:rPr lang="en-US" sz="2000" b="1" u="sng" dirty="0"/>
              <a:t>can’t</a:t>
            </a:r>
            <a:r>
              <a:rPr lang="en-US" sz="2000" dirty="0"/>
              <a:t> patch it, securely segment it</a:t>
            </a:r>
          </a:p>
          <a:p>
            <a:pPr lvl="1" fontAlgn="ctr"/>
            <a:r>
              <a:rPr lang="en-US" sz="2000" dirty="0"/>
              <a:t>Medical devices, old computers </a:t>
            </a:r>
          </a:p>
          <a:p>
            <a:pPr fontAlgn="ctr"/>
            <a:r>
              <a:rPr lang="en-US" sz="2000" dirty="0"/>
              <a:t>If you </a:t>
            </a:r>
            <a:r>
              <a:rPr lang="en-US" sz="2000" b="1" u="sng" dirty="0"/>
              <a:t>can</a:t>
            </a:r>
            <a:r>
              <a:rPr lang="en-US" sz="2000" dirty="0"/>
              <a:t> patch it, securely segment it</a:t>
            </a:r>
          </a:p>
          <a:p>
            <a:pPr fontAlgn="ctr"/>
            <a:r>
              <a:rPr lang="en-US" sz="2000" dirty="0"/>
              <a:t>PCI Cardholder Data Environment, Accounting systems, management networks</a:t>
            </a:r>
          </a:p>
          <a:p>
            <a:pPr fontAlgn="ctr"/>
            <a:r>
              <a:rPr lang="en-US" sz="2000" dirty="0"/>
              <a:t>“The Crown Jewels”</a:t>
            </a:r>
          </a:p>
        </p:txBody>
      </p:sp>
      <p:pic>
        <p:nvPicPr>
          <p:cNvPr id="4" name="Picture 2" descr="Image result for titanic bulkheads">
            <a:extLst>
              <a:ext uri="{FF2B5EF4-FFF2-40B4-BE49-F238E27FC236}">
                <a16:creationId xmlns:a16="http://schemas.microsoft.com/office/drawing/2014/main" id="{B50B9917-AFBD-462E-AB54-F0E4A9137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277" y="2369505"/>
            <a:ext cx="3370105" cy="100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3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19D1-14A2-4765-A45E-1639FC9C80C9}"/>
              </a:ext>
            </a:extLst>
          </p:cNvPr>
          <p:cNvSpPr>
            <a:spLocks noGrp="1"/>
          </p:cNvSpPr>
          <p:nvPr>
            <p:ph type="title"/>
          </p:nvPr>
        </p:nvSpPr>
        <p:spPr>
          <a:xfrm>
            <a:off x="628650" y="365127"/>
            <a:ext cx="7886700" cy="737738"/>
          </a:xfrm>
        </p:spPr>
        <p:txBody>
          <a:bodyPr>
            <a:normAutofit/>
          </a:bodyPr>
          <a:lstStyle/>
          <a:p>
            <a:r>
              <a:rPr lang="en-US" sz="2800" dirty="0"/>
              <a:t>What’s after the Top 5?</a:t>
            </a:r>
          </a:p>
        </p:txBody>
      </p:sp>
      <p:pic>
        <p:nvPicPr>
          <p:cNvPr id="3" name="Content Placeholder 2" descr="Image result for rsa key">
            <a:extLst>
              <a:ext uri="{FF2B5EF4-FFF2-40B4-BE49-F238E27FC236}">
                <a16:creationId xmlns:a16="http://schemas.microsoft.com/office/drawing/2014/main" id="{D384BECF-AD92-478C-8273-60C9A71DC39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bwMode="auto">
          <a:xfrm>
            <a:off x="977658" y="1770438"/>
            <a:ext cx="2533359" cy="139841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F2608DA-3D07-48F4-A9BA-CF745AF12853}"/>
              </a:ext>
            </a:extLst>
          </p:cNvPr>
          <p:cNvSpPr txBox="1">
            <a:spLocks/>
          </p:cNvSpPr>
          <p:nvPr/>
        </p:nvSpPr>
        <p:spPr>
          <a:xfrm>
            <a:off x="4719892" y="1450363"/>
            <a:ext cx="3886200" cy="25509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Light" panose="020F0302020204030204" pitchFamily="34" charset="0"/>
                <a:cs typeface="Calibri Light" panose="020F0302020204030204" pitchFamily="34" charset="0"/>
              </a:rPr>
              <a:t>Multi-factor Authentication</a:t>
            </a:r>
          </a:p>
          <a:p>
            <a:pPr lvl="1"/>
            <a:r>
              <a:rPr lang="en-US" sz="2000" dirty="0">
                <a:latin typeface="Calibri Light" panose="020F0302020204030204" pitchFamily="34" charset="0"/>
                <a:cs typeface="Calibri Light" panose="020F0302020204030204" pitchFamily="34" charset="0"/>
              </a:rPr>
              <a:t>Remote Access</a:t>
            </a:r>
          </a:p>
          <a:p>
            <a:pPr lvl="1"/>
            <a:r>
              <a:rPr lang="en-US" sz="2000" dirty="0">
                <a:latin typeface="Calibri Light" panose="020F0302020204030204" pitchFamily="34" charset="0"/>
                <a:cs typeface="Calibri Light" panose="020F0302020204030204" pitchFamily="34" charset="0"/>
              </a:rPr>
              <a:t>Privileged Access</a:t>
            </a:r>
          </a:p>
        </p:txBody>
      </p:sp>
    </p:spTree>
    <p:extLst>
      <p:ext uri="{BB962C8B-B14F-4D97-AF65-F5344CB8AC3E}">
        <p14:creationId xmlns:p14="http://schemas.microsoft.com/office/powerpoint/2010/main" val="170024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6F0D-05F5-47EC-8F43-B3E601A4D6B7}"/>
              </a:ext>
            </a:extLst>
          </p:cNvPr>
          <p:cNvSpPr>
            <a:spLocks noGrp="1"/>
          </p:cNvSpPr>
          <p:nvPr>
            <p:ph type="title"/>
          </p:nvPr>
        </p:nvSpPr>
        <p:spPr>
          <a:xfrm>
            <a:off x="628650" y="365127"/>
            <a:ext cx="7886700" cy="730758"/>
          </a:xfrm>
        </p:spPr>
        <p:txBody>
          <a:bodyPr>
            <a:normAutofit/>
          </a:bodyPr>
          <a:lstStyle/>
          <a:p>
            <a:r>
              <a:rPr lang="en-US" sz="2800" dirty="0"/>
              <a:t>How do you secure the Cloud?</a:t>
            </a:r>
          </a:p>
        </p:txBody>
      </p:sp>
      <p:sp>
        <p:nvSpPr>
          <p:cNvPr id="3" name="Content Placeholder 2">
            <a:extLst>
              <a:ext uri="{FF2B5EF4-FFF2-40B4-BE49-F238E27FC236}">
                <a16:creationId xmlns:a16="http://schemas.microsoft.com/office/drawing/2014/main" id="{0C30245B-C009-4A5B-BBB9-C39479E9829E}"/>
              </a:ext>
            </a:extLst>
          </p:cNvPr>
          <p:cNvSpPr>
            <a:spLocks noGrp="1"/>
          </p:cNvSpPr>
          <p:nvPr>
            <p:ph sz="half" idx="1"/>
          </p:nvPr>
        </p:nvSpPr>
        <p:spPr>
          <a:xfrm>
            <a:off x="537908" y="1095885"/>
            <a:ext cx="4320278" cy="3398862"/>
          </a:xfrm>
        </p:spPr>
        <p:txBody>
          <a:bodyPr>
            <a:normAutofit/>
          </a:bodyPr>
          <a:lstStyle/>
          <a:p>
            <a:pPr fontAlgn="ctr"/>
            <a:r>
              <a:rPr lang="en-US" sz="2400" dirty="0"/>
              <a:t>Other people computers, follow their rules </a:t>
            </a:r>
          </a:p>
          <a:p>
            <a:pPr lvl="1" fontAlgn="ctr"/>
            <a:r>
              <a:rPr lang="en-US" sz="2000" dirty="0"/>
              <a:t>Be a thoughtful guest</a:t>
            </a:r>
          </a:p>
          <a:p>
            <a:pPr fontAlgn="ctr"/>
            <a:r>
              <a:rPr lang="en-US" sz="2400" dirty="0"/>
              <a:t>Identity and Access Management</a:t>
            </a:r>
          </a:p>
          <a:p>
            <a:pPr lvl="1" fontAlgn="ctr"/>
            <a:r>
              <a:rPr lang="en-US" sz="2000" dirty="0"/>
              <a:t>Identity is the </a:t>
            </a:r>
            <a:r>
              <a:rPr lang="en-US" sz="2000" b="1" u="sng" dirty="0"/>
              <a:t>primary</a:t>
            </a:r>
            <a:r>
              <a:rPr lang="en-US" sz="2000" dirty="0"/>
              <a:t> perimeter you can control</a:t>
            </a:r>
          </a:p>
          <a:p>
            <a:pPr lvl="1" fontAlgn="ctr"/>
            <a:r>
              <a:rPr lang="en-US" sz="2000" dirty="0"/>
              <a:t>Just stop with public buckets</a:t>
            </a:r>
          </a:p>
        </p:txBody>
      </p:sp>
      <p:pic>
        <p:nvPicPr>
          <p:cNvPr id="1026" name="Picture 2" descr="Image result for cloud">
            <a:extLst>
              <a:ext uri="{FF2B5EF4-FFF2-40B4-BE49-F238E27FC236}">
                <a16:creationId xmlns:a16="http://schemas.microsoft.com/office/drawing/2014/main" id="{35107450-2415-4EAC-9A71-D34F22D8A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73" y="1533271"/>
            <a:ext cx="24193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49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AB4-6A2B-4DCB-B757-A7C17042DB21}"/>
              </a:ext>
            </a:extLst>
          </p:cNvPr>
          <p:cNvSpPr>
            <a:spLocks noGrp="1"/>
          </p:cNvSpPr>
          <p:nvPr>
            <p:ph type="title"/>
          </p:nvPr>
        </p:nvSpPr>
        <p:spPr>
          <a:xfrm>
            <a:off x="628650" y="365127"/>
            <a:ext cx="7886700" cy="814520"/>
          </a:xfrm>
        </p:spPr>
        <p:txBody>
          <a:bodyPr>
            <a:normAutofit/>
          </a:bodyPr>
          <a:lstStyle/>
          <a:p>
            <a:r>
              <a:rPr lang="en-US" sz="2800" dirty="0"/>
              <a:t>Step 0: Information Security Management</a:t>
            </a:r>
          </a:p>
        </p:txBody>
      </p:sp>
      <p:sp>
        <p:nvSpPr>
          <p:cNvPr id="3" name="Content Placeholder 2">
            <a:extLst>
              <a:ext uri="{FF2B5EF4-FFF2-40B4-BE49-F238E27FC236}">
                <a16:creationId xmlns:a16="http://schemas.microsoft.com/office/drawing/2014/main" id="{BAA00903-0649-4BC8-BB8F-6BEE652F9197}"/>
              </a:ext>
            </a:extLst>
          </p:cNvPr>
          <p:cNvSpPr>
            <a:spLocks noGrp="1"/>
          </p:cNvSpPr>
          <p:nvPr>
            <p:ph sz="half" idx="1"/>
          </p:nvPr>
        </p:nvSpPr>
        <p:spPr>
          <a:xfrm>
            <a:off x="228600" y="1285884"/>
            <a:ext cx="5125177" cy="3297045"/>
          </a:xfrm>
        </p:spPr>
        <p:txBody>
          <a:bodyPr>
            <a:normAutofit/>
          </a:bodyPr>
          <a:lstStyle/>
          <a:p>
            <a:pPr fontAlgn="ctr"/>
            <a:r>
              <a:rPr lang="en-US" sz="1800" dirty="0"/>
              <a:t>Accountable to Senior-most leader</a:t>
            </a:r>
          </a:p>
          <a:p>
            <a:pPr fontAlgn="ctr"/>
            <a:r>
              <a:rPr lang="en-US" sz="1800" dirty="0"/>
              <a:t>MGMT &lt;-&gt; BIZ &lt;-&gt; Security</a:t>
            </a:r>
          </a:p>
          <a:p>
            <a:pPr lvl="1" fontAlgn="ctr"/>
            <a:r>
              <a:rPr lang="en-US" sz="1600" dirty="0"/>
              <a:t>What business initiative are you working to address? </a:t>
            </a:r>
          </a:p>
          <a:p>
            <a:pPr lvl="1" fontAlgn="ctr"/>
            <a:r>
              <a:rPr lang="en-US" sz="1600" dirty="0"/>
              <a:t>What problem are you trying to solve?</a:t>
            </a:r>
          </a:p>
          <a:p>
            <a:pPr lvl="1" fontAlgn="ctr"/>
            <a:r>
              <a:rPr lang="en-US" sz="1600" dirty="0"/>
              <a:t>IS Transitioning from "Department of No" to "Department of How" </a:t>
            </a:r>
          </a:p>
          <a:p>
            <a:pPr fontAlgn="ctr"/>
            <a:r>
              <a:rPr lang="en-US" sz="1800" dirty="0"/>
              <a:t>Inventory your controls</a:t>
            </a:r>
          </a:p>
          <a:p>
            <a:pPr lvl="1" fontAlgn="ctr"/>
            <a:r>
              <a:rPr lang="en-US" sz="1600" dirty="0"/>
              <a:t>SynerComm CIS Top 20 Tool Inventory Spreadsheet</a:t>
            </a:r>
          </a:p>
          <a:p>
            <a:pPr lvl="1" fontAlgn="ctr"/>
            <a:r>
              <a:rPr lang="en-US" sz="1600" dirty="0" err="1"/>
              <a:t>AuditScripts</a:t>
            </a:r>
            <a:r>
              <a:rPr lang="en-US" sz="1600" dirty="0"/>
              <a:t> CIS Top 20 Tool</a:t>
            </a:r>
          </a:p>
        </p:txBody>
      </p:sp>
      <p:pic>
        <p:nvPicPr>
          <p:cNvPr id="4" name="Picture 4" descr="Image result for boardroom">
            <a:extLst>
              <a:ext uri="{FF2B5EF4-FFF2-40B4-BE49-F238E27FC236}">
                <a16:creationId xmlns:a16="http://schemas.microsoft.com/office/drawing/2014/main" id="{85A2332A-0AD0-4FC0-B6AA-BDCF41C45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182" y="1781871"/>
            <a:ext cx="2952168" cy="196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2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8342-DB13-498C-939A-BA04C8FC86DE}"/>
              </a:ext>
            </a:extLst>
          </p:cNvPr>
          <p:cNvSpPr>
            <a:spLocks noGrp="1"/>
          </p:cNvSpPr>
          <p:nvPr>
            <p:ph type="title"/>
          </p:nvPr>
        </p:nvSpPr>
        <p:spPr/>
        <p:txBody>
          <a:bodyPr/>
          <a:lstStyle/>
          <a:p>
            <a:r>
              <a:rPr lang="en-US" dirty="0"/>
              <a:t>What shall we talk about</a:t>
            </a:r>
          </a:p>
        </p:txBody>
      </p:sp>
      <p:sp>
        <p:nvSpPr>
          <p:cNvPr id="3" name="Content Placeholder 2">
            <a:extLst>
              <a:ext uri="{FF2B5EF4-FFF2-40B4-BE49-F238E27FC236}">
                <a16:creationId xmlns:a16="http://schemas.microsoft.com/office/drawing/2014/main" id="{0893DDFF-6996-4DBE-9922-4BD821209EFA}"/>
              </a:ext>
            </a:extLst>
          </p:cNvPr>
          <p:cNvSpPr>
            <a:spLocks noGrp="1"/>
          </p:cNvSpPr>
          <p:nvPr>
            <p:ph idx="1"/>
          </p:nvPr>
        </p:nvSpPr>
        <p:spPr/>
        <p:txBody>
          <a:bodyPr>
            <a:normAutofit fontScale="85000" lnSpcReduction="20000"/>
          </a:bodyPr>
          <a:lstStyle/>
          <a:p>
            <a:r>
              <a:rPr lang="en-US" dirty="0"/>
              <a:t>Are information security programs learning the lessons from organizations in the news? Probably not, as many of the reported breaches are due to failures of basic information technology processes. Simply put, organizations are </a:t>
            </a:r>
            <a:r>
              <a:rPr lang="en-US" b="1" u="sng" dirty="0"/>
              <a:t>failing at fundamental security tasks </a:t>
            </a:r>
            <a:r>
              <a:rPr lang="en-US" dirty="0"/>
              <a:t>which if implemented would lead to fewer breaches and greater security for their data. </a:t>
            </a:r>
          </a:p>
          <a:p>
            <a:r>
              <a:rPr lang="en-US" dirty="0"/>
              <a:t>We will explore the basics, why they matter, and when failure to implement the basics led to breaches.</a:t>
            </a:r>
          </a:p>
        </p:txBody>
      </p:sp>
    </p:spTree>
    <p:extLst>
      <p:ext uri="{BB962C8B-B14F-4D97-AF65-F5344CB8AC3E}">
        <p14:creationId xmlns:p14="http://schemas.microsoft.com/office/powerpoint/2010/main" val="167171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060" name="Rectangle 78">
            <a:extLst>
              <a:ext uri="{FF2B5EF4-FFF2-40B4-BE49-F238E27FC236}">
                <a16:creationId xmlns:a16="http://schemas.microsoft.com/office/drawing/2014/main" id="{A2509F26-B5DC-4BA7-B476-4CB044237A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061" name="Rectangle 80">
            <a:extLst>
              <a:ext uri="{FF2B5EF4-FFF2-40B4-BE49-F238E27FC236}">
                <a16:creationId xmlns:a16="http://schemas.microsoft.com/office/drawing/2014/main" id="{DB103EB1-B135-4526-B883-33228FC27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512553"/>
            <a:ext cx="7920990" cy="4053078"/>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058" name="Picture 10" descr="Image result for questions">
            <a:extLst>
              <a:ext uri="{FF2B5EF4-FFF2-40B4-BE49-F238E27FC236}">
                <a16:creationId xmlns:a16="http://schemas.microsoft.com/office/drawing/2014/main" id="{59E30D1C-7D07-4DED-A7B0-4C9FC9A8C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4" r="1713" b="-1"/>
          <a:stretch/>
        </p:blipFill>
        <p:spPr bwMode="auto">
          <a:xfrm rot="21480000">
            <a:off x="1639292" y="1130044"/>
            <a:ext cx="5865414" cy="281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5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CE3E-9164-43CF-B94A-DFE9F188AFCD}"/>
              </a:ext>
            </a:extLst>
          </p:cNvPr>
          <p:cNvSpPr>
            <a:spLocks noGrp="1"/>
          </p:cNvSpPr>
          <p:nvPr>
            <p:ph type="title"/>
          </p:nvPr>
        </p:nvSpPr>
        <p:spPr>
          <a:xfrm>
            <a:off x="628650" y="365126"/>
            <a:ext cx="7886700" cy="911223"/>
          </a:xfrm>
        </p:spPr>
        <p:txBody>
          <a:bodyPr>
            <a:noAutofit/>
          </a:bodyPr>
          <a:lstStyle/>
          <a:p>
            <a:r>
              <a:rPr lang="en-US" sz="2800" dirty="0"/>
              <a:t>Problem Statement: Organizations are not covering basic controls</a:t>
            </a:r>
          </a:p>
        </p:txBody>
      </p:sp>
      <p:sp>
        <p:nvSpPr>
          <p:cNvPr id="3" name="Content Placeholder 2">
            <a:extLst>
              <a:ext uri="{FF2B5EF4-FFF2-40B4-BE49-F238E27FC236}">
                <a16:creationId xmlns:a16="http://schemas.microsoft.com/office/drawing/2014/main" id="{F0E728A9-EEFF-453C-94D5-84E497C4AE3B}"/>
              </a:ext>
            </a:extLst>
          </p:cNvPr>
          <p:cNvSpPr>
            <a:spLocks noGrp="1"/>
          </p:cNvSpPr>
          <p:nvPr>
            <p:ph idx="1"/>
          </p:nvPr>
        </p:nvSpPr>
        <p:spPr>
          <a:xfrm>
            <a:off x="628650" y="1581150"/>
            <a:ext cx="7886700" cy="2786062"/>
          </a:xfrm>
        </p:spPr>
        <p:txBody>
          <a:bodyPr>
            <a:normAutofit/>
          </a:bodyPr>
          <a:lstStyle/>
          <a:p>
            <a:r>
              <a:rPr lang="en-US" sz="1600" dirty="0" err="1"/>
              <a:t>T.J.Maxx</a:t>
            </a:r>
            <a:r>
              <a:rPr lang="en-US" sz="1600" dirty="0"/>
              <a:t> (2005)</a:t>
            </a:r>
          </a:p>
          <a:p>
            <a:r>
              <a:rPr lang="en-US" sz="1600" dirty="0"/>
              <a:t>Anthem (2014)</a:t>
            </a:r>
          </a:p>
          <a:p>
            <a:r>
              <a:rPr lang="en-US" sz="1600" dirty="0"/>
              <a:t>Community Health System (2014)</a:t>
            </a:r>
          </a:p>
          <a:p>
            <a:r>
              <a:rPr lang="en-US" sz="1600" dirty="0"/>
              <a:t>Equifax (2017)</a:t>
            </a:r>
          </a:p>
          <a:p>
            <a:r>
              <a:rPr lang="en-US" sz="1600" dirty="0"/>
              <a:t>Nuance (2017)</a:t>
            </a:r>
          </a:p>
        </p:txBody>
      </p:sp>
    </p:spTree>
    <p:extLst>
      <p:ext uri="{BB962C8B-B14F-4D97-AF65-F5344CB8AC3E}">
        <p14:creationId xmlns:p14="http://schemas.microsoft.com/office/powerpoint/2010/main" val="65134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DEE1-9454-4521-8537-825BDB1123BF}"/>
              </a:ext>
            </a:extLst>
          </p:cNvPr>
          <p:cNvSpPr>
            <a:spLocks noGrp="1"/>
          </p:cNvSpPr>
          <p:nvPr>
            <p:ph type="title"/>
          </p:nvPr>
        </p:nvSpPr>
        <p:spPr>
          <a:xfrm>
            <a:off x="628650" y="365127"/>
            <a:ext cx="7886700" cy="612774"/>
          </a:xfrm>
        </p:spPr>
        <p:txBody>
          <a:bodyPr>
            <a:normAutofit/>
          </a:bodyPr>
          <a:lstStyle/>
          <a:p>
            <a:r>
              <a:rPr lang="en-US" sz="2800" dirty="0" err="1"/>
              <a:t>T.J.Maxx</a:t>
            </a:r>
            <a:r>
              <a:rPr lang="en-US" sz="2800" dirty="0"/>
              <a:t> - 2005</a:t>
            </a:r>
            <a:endParaRPr lang="en-US" sz="2800" baseline="30000" dirty="0"/>
          </a:p>
        </p:txBody>
      </p:sp>
      <p:sp>
        <p:nvSpPr>
          <p:cNvPr id="3" name="Content Placeholder 2">
            <a:extLst>
              <a:ext uri="{FF2B5EF4-FFF2-40B4-BE49-F238E27FC236}">
                <a16:creationId xmlns:a16="http://schemas.microsoft.com/office/drawing/2014/main" id="{941EB922-9DFC-4F26-91FF-72D1E7703020}"/>
              </a:ext>
            </a:extLst>
          </p:cNvPr>
          <p:cNvSpPr>
            <a:spLocks noGrp="1"/>
          </p:cNvSpPr>
          <p:nvPr>
            <p:ph sz="half" idx="1"/>
          </p:nvPr>
        </p:nvSpPr>
        <p:spPr>
          <a:xfrm>
            <a:off x="424069" y="1266825"/>
            <a:ext cx="4302915" cy="3065514"/>
          </a:xfrm>
        </p:spPr>
        <p:txBody>
          <a:bodyPr>
            <a:normAutofit lnSpcReduction="10000"/>
          </a:bodyPr>
          <a:lstStyle/>
          <a:p>
            <a:pPr lvl="1"/>
            <a:r>
              <a:rPr lang="en-US" sz="2000" dirty="0"/>
              <a:t>Largest compromise of credit and debit card numbers at the time</a:t>
            </a:r>
          </a:p>
          <a:p>
            <a:pPr lvl="1"/>
            <a:r>
              <a:rPr lang="en-US" sz="2000" dirty="0"/>
              <a:t>45.6 card numbers stolen over an 18 month period</a:t>
            </a:r>
          </a:p>
          <a:p>
            <a:pPr lvl="1"/>
            <a:r>
              <a:rPr lang="en-US" sz="2000" dirty="0"/>
              <a:t>Attackers </a:t>
            </a:r>
            <a:r>
              <a:rPr lang="en-US" sz="2000" b="1" u="sng" dirty="0"/>
              <a:t>exploited outdated encryption technologies </a:t>
            </a:r>
            <a:r>
              <a:rPr lang="en-US" sz="2000" b="1" dirty="0"/>
              <a:t> </a:t>
            </a:r>
            <a:r>
              <a:rPr lang="en-US" sz="2000" dirty="0"/>
              <a:t>to access transaction information</a:t>
            </a:r>
          </a:p>
          <a:p>
            <a:pPr lvl="1"/>
            <a:r>
              <a:rPr lang="en-US" sz="2000" dirty="0"/>
              <a:t>Old information from returns without receipts still in system.</a:t>
            </a:r>
          </a:p>
        </p:txBody>
      </p:sp>
      <p:sp>
        <p:nvSpPr>
          <p:cNvPr id="5" name="Rectangle 4">
            <a:extLst>
              <a:ext uri="{FF2B5EF4-FFF2-40B4-BE49-F238E27FC236}">
                <a16:creationId xmlns:a16="http://schemas.microsoft.com/office/drawing/2014/main" id="{32F0AE7B-3EE2-4841-8596-2F2144D7DC48}"/>
              </a:ext>
            </a:extLst>
          </p:cNvPr>
          <p:cNvSpPr/>
          <p:nvPr/>
        </p:nvSpPr>
        <p:spPr>
          <a:xfrm>
            <a:off x="5013614" y="3170289"/>
            <a:ext cx="3322468" cy="369332"/>
          </a:xfrm>
          <a:prstGeom prst="rect">
            <a:avLst/>
          </a:prstGeom>
        </p:spPr>
        <p:txBody>
          <a:bodyPr wrap="square">
            <a:spAutoFit/>
          </a:bodyPr>
          <a:lstStyle/>
          <a:p>
            <a:r>
              <a:rPr lang="en-US" sz="900" dirty="0"/>
              <a:t>https://www.computerworld.com/article/2544306/security0/tjx-data-breach--at-45-6m-card-numbers--it-s-the-biggest-ever.html</a:t>
            </a:r>
          </a:p>
        </p:txBody>
      </p:sp>
      <p:pic>
        <p:nvPicPr>
          <p:cNvPr id="6" name="Picture 5">
            <a:extLst>
              <a:ext uri="{FF2B5EF4-FFF2-40B4-BE49-F238E27FC236}">
                <a16:creationId xmlns:a16="http://schemas.microsoft.com/office/drawing/2014/main" id="{831783EF-15E6-4E58-BCAF-625D1CDA87F5}"/>
              </a:ext>
            </a:extLst>
          </p:cNvPr>
          <p:cNvPicPr>
            <a:picLocks noChangeAspect="1"/>
          </p:cNvPicPr>
          <p:nvPr/>
        </p:nvPicPr>
        <p:blipFill>
          <a:blip r:embed="rId2"/>
          <a:stretch>
            <a:fillRect/>
          </a:stretch>
        </p:blipFill>
        <p:spPr>
          <a:xfrm>
            <a:off x="4726985" y="1973211"/>
            <a:ext cx="3895725" cy="1171575"/>
          </a:xfrm>
          <a:prstGeom prst="rect">
            <a:avLst/>
          </a:prstGeom>
        </p:spPr>
      </p:pic>
    </p:spTree>
    <p:extLst>
      <p:ext uri="{BB962C8B-B14F-4D97-AF65-F5344CB8AC3E}">
        <p14:creationId xmlns:p14="http://schemas.microsoft.com/office/powerpoint/2010/main" val="142662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DEE1-9454-4521-8537-825BDB1123BF}"/>
              </a:ext>
            </a:extLst>
          </p:cNvPr>
          <p:cNvSpPr>
            <a:spLocks noGrp="1"/>
          </p:cNvSpPr>
          <p:nvPr>
            <p:ph type="title"/>
          </p:nvPr>
        </p:nvSpPr>
        <p:spPr>
          <a:xfrm>
            <a:off x="628650" y="365127"/>
            <a:ext cx="7886700" cy="612774"/>
          </a:xfrm>
        </p:spPr>
        <p:txBody>
          <a:bodyPr>
            <a:normAutofit/>
          </a:bodyPr>
          <a:lstStyle/>
          <a:p>
            <a:r>
              <a:rPr lang="en-US" sz="2800" dirty="0"/>
              <a:t>Anthem - 2014</a:t>
            </a:r>
            <a:endParaRPr lang="en-US" sz="2800" baseline="30000" dirty="0"/>
          </a:p>
        </p:txBody>
      </p:sp>
      <p:sp>
        <p:nvSpPr>
          <p:cNvPr id="3" name="Content Placeholder 2">
            <a:extLst>
              <a:ext uri="{FF2B5EF4-FFF2-40B4-BE49-F238E27FC236}">
                <a16:creationId xmlns:a16="http://schemas.microsoft.com/office/drawing/2014/main" id="{941EB922-9DFC-4F26-91FF-72D1E7703020}"/>
              </a:ext>
            </a:extLst>
          </p:cNvPr>
          <p:cNvSpPr>
            <a:spLocks noGrp="1"/>
          </p:cNvSpPr>
          <p:nvPr>
            <p:ph sz="half" idx="1"/>
          </p:nvPr>
        </p:nvSpPr>
        <p:spPr>
          <a:xfrm>
            <a:off x="628650" y="1266825"/>
            <a:ext cx="3886200" cy="3065514"/>
          </a:xfrm>
        </p:spPr>
        <p:txBody>
          <a:bodyPr>
            <a:normAutofit lnSpcReduction="10000"/>
          </a:bodyPr>
          <a:lstStyle/>
          <a:p>
            <a:pPr lvl="1"/>
            <a:r>
              <a:rPr lang="en-US" sz="2000" dirty="0"/>
              <a:t>One of the largest health insurance providers in the US</a:t>
            </a:r>
          </a:p>
          <a:p>
            <a:pPr lvl="1"/>
            <a:r>
              <a:rPr lang="en-US" sz="2000" dirty="0"/>
              <a:t>Health care data breach affecting 80 million customers</a:t>
            </a:r>
          </a:p>
          <a:p>
            <a:pPr lvl="1"/>
            <a:r>
              <a:rPr lang="en-US" sz="2000" dirty="0"/>
              <a:t>Attackers </a:t>
            </a:r>
            <a:r>
              <a:rPr lang="en-US" sz="2000" b="1" u="sng" dirty="0"/>
              <a:t>stole credentials for privileged access</a:t>
            </a:r>
            <a:r>
              <a:rPr lang="en-US" sz="2000" b="1" dirty="0"/>
              <a:t> </a:t>
            </a:r>
            <a:r>
              <a:rPr lang="en-US" sz="2000" dirty="0"/>
              <a:t>to databases and stole data over a period of months</a:t>
            </a:r>
          </a:p>
        </p:txBody>
      </p:sp>
      <p:pic>
        <p:nvPicPr>
          <p:cNvPr id="4" name="Picture 2" descr="https://upload.wikimedia.org/wikipedia/en/7/7c/Anthem_Inc_Logo.jpg">
            <a:extLst>
              <a:ext uri="{FF2B5EF4-FFF2-40B4-BE49-F238E27FC236}">
                <a16:creationId xmlns:a16="http://schemas.microsoft.com/office/drawing/2014/main" id="{38CDC342-0DD0-4F4E-9C30-A9E2A4D09C6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5013614" y="2147801"/>
            <a:ext cx="3117273" cy="8478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2F0AE7B-3EE2-4841-8596-2F2144D7DC48}"/>
              </a:ext>
            </a:extLst>
          </p:cNvPr>
          <p:cNvSpPr/>
          <p:nvPr/>
        </p:nvSpPr>
        <p:spPr>
          <a:xfrm>
            <a:off x="5013614" y="3170289"/>
            <a:ext cx="3322468" cy="369332"/>
          </a:xfrm>
          <a:prstGeom prst="rect">
            <a:avLst/>
          </a:prstGeom>
        </p:spPr>
        <p:txBody>
          <a:bodyPr wrap="square">
            <a:spAutoFit/>
          </a:bodyPr>
          <a:lstStyle/>
          <a:p>
            <a:r>
              <a:rPr lang="en-US" sz="900" dirty="0"/>
              <a:t>http://www.csoonline.com/article/2881532/business-continuity/anthem-how-does-a-breach-like-this-happen.html</a:t>
            </a:r>
          </a:p>
        </p:txBody>
      </p:sp>
    </p:spTree>
    <p:extLst>
      <p:ext uri="{BB962C8B-B14F-4D97-AF65-F5344CB8AC3E}">
        <p14:creationId xmlns:p14="http://schemas.microsoft.com/office/powerpoint/2010/main" val="39908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BF6C-63CC-45A6-98EF-56E93F19DA9E}"/>
              </a:ext>
            </a:extLst>
          </p:cNvPr>
          <p:cNvSpPr>
            <a:spLocks noGrp="1"/>
          </p:cNvSpPr>
          <p:nvPr>
            <p:ph type="title"/>
          </p:nvPr>
        </p:nvSpPr>
        <p:spPr>
          <a:xfrm>
            <a:off x="628650" y="361340"/>
            <a:ext cx="7886700" cy="744718"/>
          </a:xfrm>
        </p:spPr>
        <p:txBody>
          <a:bodyPr>
            <a:normAutofit/>
          </a:bodyPr>
          <a:lstStyle/>
          <a:p>
            <a:r>
              <a:rPr lang="en-US" sz="2800" dirty="0"/>
              <a:t>Community Health Systems - 2014</a:t>
            </a:r>
          </a:p>
        </p:txBody>
      </p:sp>
      <p:sp>
        <p:nvSpPr>
          <p:cNvPr id="3" name="Content Placeholder 3">
            <a:extLst>
              <a:ext uri="{FF2B5EF4-FFF2-40B4-BE49-F238E27FC236}">
                <a16:creationId xmlns:a16="http://schemas.microsoft.com/office/drawing/2014/main" id="{380D8B00-21FF-4890-B5D3-9AAC6B80674D}"/>
              </a:ext>
            </a:extLst>
          </p:cNvPr>
          <p:cNvSpPr>
            <a:spLocks noGrp="1"/>
          </p:cNvSpPr>
          <p:nvPr>
            <p:ph sz="half" idx="1"/>
          </p:nvPr>
        </p:nvSpPr>
        <p:spPr>
          <a:xfrm>
            <a:off x="628650" y="1474221"/>
            <a:ext cx="3886200" cy="2444637"/>
          </a:xfrm>
        </p:spPr>
        <p:txBody>
          <a:bodyPr>
            <a:normAutofit/>
          </a:bodyPr>
          <a:lstStyle/>
          <a:p>
            <a:r>
              <a:rPr lang="en-US" sz="2000" dirty="0"/>
              <a:t>4.5 Million Records Stolen</a:t>
            </a:r>
          </a:p>
          <a:p>
            <a:r>
              <a:rPr lang="en-US" sz="2000" dirty="0"/>
              <a:t>Heartbleed </a:t>
            </a:r>
            <a:r>
              <a:rPr lang="en-US" sz="2000" b="1" u="sng" dirty="0"/>
              <a:t>patches not installed</a:t>
            </a:r>
            <a:r>
              <a:rPr lang="en-US" sz="2000" b="1" dirty="0"/>
              <a:t> </a:t>
            </a:r>
            <a:r>
              <a:rPr lang="en-US" sz="2000" dirty="0"/>
              <a:t>on firewalls</a:t>
            </a:r>
          </a:p>
        </p:txBody>
      </p:sp>
      <p:pic>
        <p:nvPicPr>
          <p:cNvPr id="4" name="Picture 2" descr="Image result">
            <a:extLst>
              <a:ext uri="{FF2B5EF4-FFF2-40B4-BE49-F238E27FC236}">
                <a16:creationId xmlns:a16="http://schemas.microsoft.com/office/drawing/2014/main" id="{C0F82B28-9609-4299-8C9B-371F763DB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2" y="2108006"/>
            <a:ext cx="3886200" cy="586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9AA02C-640A-448B-919A-3B40DADF22B8}"/>
              </a:ext>
            </a:extLst>
          </p:cNvPr>
          <p:cNvSpPr txBox="1"/>
          <p:nvPr/>
        </p:nvSpPr>
        <p:spPr>
          <a:xfrm>
            <a:off x="4629152" y="2929031"/>
            <a:ext cx="4195072" cy="369332"/>
          </a:xfrm>
          <a:prstGeom prst="rect">
            <a:avLst/>
          </a:prstGeom>
          <a:noFill/>
        </p:spPr>
        <p:txBody>
          <a:bodyPr wrap="square" rtlCol="0">
            <a:spAutoFit/>
          </a:bodyPr>
          <a:lstStyle/>
          <a:p>
            <a:r>
              <a:rPr lang="en-US" sz="900" dirty="0"/>
              <a:t>https://www.csoonline.com/article/2466726/data-protection/data-protection-heartbleed-to-blame-for-community-health-systems-breach.html</a:t>
            </a:r>
          </a:p>
        </p:txBody>
      </p:sp>
    </p:spTree>
    <p:extLst>
      <p:ext uri="{BB962C8B-B14F-4D97-AF65-F5344CB8AC3E}">
        <p14:creationId xmlns:p14="http://schemas.microsoft.com/office/powerpoint/2010/main" val="225005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D70F-D758-497D-B560-2638E75B2BC0}"/>
              </a:ext>
            </a:extLst>
          </p:cNvPr>
          <p:cNvSpPr>
            <a:spLocks noGrp="1"/>
          </p:cNvSpPr>
          <p:nvPr>
            <p:ph type="title"/>
          </p:nvPr>
        </p:nvSpPr>
        <p:spPr>
          <a:xfrm>
            <a:off x="628650" y="365126"/>
            <a:ext cx="7886700" cy="755229"/>
          </a:xfrm>
        </p:spPr>
        <p:txBody>
          <a:bodyPr>
            <a:normAutofit/>
          </a:bodyPr>
          <a:lstStyle/>
          <a:p>
            <a:r>
              <a:rPr lang="en-US" sz="2800" dirty="0"/>
              <a:t>Equifax - 2017</a:t>
            </a:r>
          </a:p>
        </p:txBody>
      </p:sp>
      <p:sp>
        <p:nvSpPr>
          <p:cNvPr id="3" name="Content Placeholder 2">
            <a:extLst>
              <a:ext uri="{FF2B5EF4-FFF2-40B4-BE49-F238E27FC236}">
                <a16:creationId xmlns:a16="http://schemas.microsoft.com/office/drawing/2014/main" id="{D5BDEED3-3EC7-4C2A-9A23-FE0011FFAAFC}"/>
              </a:ext>
            </a:extLst>
          </p:cNvPr>
          <p:cNvSpPr>
            <a:spLocks noGrp="1"/>
          </p:cNvSpPr>
          <p:nvPr>
            <p:ph sz="half" idx="1"/>
          </p:nvPr>
        </p:nvSpPr>
        <p:spPr>
          <a:xfrm>
            <a:off x="572809" y="1172019"/>
            <a:ext cx="3886200" cy="3063815"/>
          </a:xfrm>
        </p:spPr>
        <p:txBody>
          <a:bodyPr>
            <a:normAutofit/>
          </a:bodyPr>
          <a:lstStyle/>
          <a:p>
            <a:r>
              <a:rPr lang="en-US" sz="2000" dirty="0"/>
              <a:t>One of the largest data breaches in history – 143 million records (and counting)</a:t>
            </a:r>
          </a:p>
          <a:p>
            <a:r>
              <a:rPr lang="en-US" sz="2000" dirty="0"/>
              <a:t>Attackers gained access multiple times</a:t>
            </a:r>
          </a:p>
          <a:p>
            <a:r>
              <a:rPr lang="en-US" sz="2000" dirty="0"/>
              <a:t>Primary breach was an </a:t>
            </a:r>
            <a:r>
              <a:rPr lang="en-US" sz="2000" b="1" u="sng" dirty="0"/>
              <a:t>unpatched</a:t>
            </a:r>
            <a:r>
              <a:rPr lang="en-US" sz="2000" dirty="0"/>
              <a:t> web server component</a:t>
            </a:r>
          </a:p>
        </p:txBody>
      </p:sp>
      <p:pic>
        <p:nvPicPr>
          <p:cNvPr id="4" name="Picture 2" descr="Image result">
            <a:extLst>
              <a:ext uri="{FF2B5EF4-FFF2-40B4-BE49-F238E27FC236}">
                <a16:creationId xmlns:a16="http://schemas.microsoft.com/office/drawing/2014/main" id="{E251D20C-89E2-4214-9566-6A771A78A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574" y="2326312"/>
            <a:ext cx="3886200" cy="75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9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899C-9B64-43F7-AA12-7D1590B5BE73}"/>
              </a:ext>
            </a:extLst>
          </p:cNvPr>
          <p:cNvSpPr>
            <a:spLocks noGrp="1"/>
          </p:cNvSpPr>
          <p:nvPr>
            <p:ph type="title"/>
          </p:nvPr>
        </p:nvSpPr>
        <p:spPr>
          <a:xfrm>
            <a:off x="628650" y="365127"/>
            <a:ext cx="7886700" cy="835460"/>
          </a:xfrm>
        </p:spPr>
        <p:txBody>
          <a:bodyPr>
            <a:normAutofit/>
          </a:bodyPr>
          <a:lstStyle/>
          <a:p>
            <a:r>
              <a:rPr lang="en-US" sz="2800" dirty="0"/>
              <a:t>Nuance - 2017</a:t>
            </a:r>
          </a:p>
        </p:txBody>
      </p:sp>
      <p:pic>
        <p:nvPicPr>
          <p:cNvPr id="3" name="Content Placeholder 2" descr="Image result">
            <a:extLst>
              <a:ext uri="{FF2B5EF4-FFF2-40B4-BE49-F238E27FC236}">
                <a16:creationId xmlns:a16="http://schemas.microsoft.com/office/drawing/2014/main" id="{BEE93958-C592-4CAA-9C0B-C30ECB13F7D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05338" y="1905000"/>
            <a:ext cx="2095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C016F30-2EBF-4C14-B32B-FF64C855E028}"/>
              </a:ext>
            </a:extLst>
          </p:cNvPr>
          <p:cNvSpPr txBox="1">
            <a:spLocks/>
          </p:cNvSpPr>
          <p:nvPr/>
        </p:nvSpPr>
        <p:spPr>
          <a:xfrm>
            <a:off x="4712912" y="1200587"/>
            <a:ext cx="3886200" cy="33011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Calibri Light" panose="020F0302020204030204" pitchFamily="34" charset="0"/>
                <a:cs typeface="Calibri Light" panose="020F0302020204030204" pitchFamily="34" charset="0"/>
              </a:rPr>
              <a:t>Cloud services provider for dictation and transcription of medical records</a:t>
            </a:r>
          </a:p>
          <a:p>
            <a:r>
              <a:rPr lang="en-US" sz="2000" dirty="0">
                <a:latin typeface="Calibri Light" panose="020F0302020204030204" pitchFamily="34" charset="0"/>
                <a:cs typeface="Calibri Light" panose="020F0302020204030204" pitchFamily="34" charset="0"/>
              </a:rPr>
              <a:t>Network completely shut down in Summer 2017 due to </a:t>
            </a:r>
            <a:r>
              <a:rPr lang="en-US" sz="2000" dirty="0" err="1">
                <a:latin typeface="Calibri Light" panose="020F0302020204030204" pitchFamily="34" charset="0"/>
                <a:cs typeface="Calibri Light" panose="020F0302020204030204" pitchFamily="34" charset="0"/>
              </a:rPr>
              <a:t>NotPetya</a:t>
            </a:r>
            <a:r>
              <a:rPr lang="en-US" sz="2000" dirty="0">
                <a:latin typeface="Calibri Light" panose="020F0302020204030204" pitchFamily="34" charset="0"/>
                <a:cs typeface="Calibri Light" panose="020F0302020204030204" pitchFamily="34" charset="0"/>
              </a:rPr>
              <a:t> “ransomware”</a:t>
            </a:r>
          </a:p>
          <a:p>
            <a:r>
              <a:rPr lang="en-US" sz="2000" dirty="0">
                <a:latin typeface="Calibri Light" panose="020F0302020204030204" pitchFamily="34" charset="0"/>
                <a:cs typeface="Calibri Light" panose="020F0302020204030204" pitchFamily="34" charset="0"/>
              </a:rPr>
              <a:t>Systems were affected through a combination of </a:t>
            </a:r>
            <a:r>
              <a:rPr lang="en-US" sz="2000" b="1" u="sng" dirty="0">
                <a:latin typeface="Calibri Light" panose="020F0302020204030204" pitchFamily="34" charset="0"/>
                <a:cs typeface="Calibri Light" panose="020F0302020204030204" pitchFamily="34" charset="0"/>
              </a:rPr>
              <a:t>privileged access, segmentation, and patching errors</a:t>
            </a:r>
          </a:p>
        </p:txBody>
      </p:sp>
      <p:sp>
        <p:nvSpPr>
          <p:cNvPr id="5" name="TextBox 4">
            <a:extLst>
              <a:ext uri="{FF2B5EF4-FFF2-40B4-BE49-F238E27FC236}">
                <a16:creationId xmlns:a16="http://schemas.microsoft.com/office/drawing/2014/main" id="{690D550D-02F9-431F-86F3-8A52EFAE9D9C}"/>
              </a:ext>
            </a:extLst>
          </p:cNvPr>
          <p:cNvSpPr txBox="1"/>
          <p:nvPr/>
        </p:nvSpPr>
        <p:spPr>
          <a:xfrm>
            <a:off x="785818" y="3531482"/>
            <a:ext cx="3185889" cy="507831"/>
          </a:xfrm>
          <a:prstGeom prst="rect">
            <a:avLst/>
          </a:prstGeom>
          <a:noFill/>
        </p:spPr>
        <p:txBody>
          <a:bodyPr wrap="square" rtlCol="0">
            <a:spAutoFit/>
          </a:bodyPr>
          <a:lstStyle/>
          <a:p>
            <a:r>
              <a:rPr lang="en-US" sz="900" dirty="0"/>
              <a:t>https://histalk2.com/2017/08/30/readers-write-malware-lessons-shared-seven-key-questions-for-health-leaders-to-ask-about-cyber-preparedness/</a:t>
            </a:r>
          </a:p>
        </p:txBody>
      </p:sp>
    </p:spTree>
    <p:extLst>
      <p:ext uri="{BB962C8B-B14F-4D97-AF65-F5344CB8AC3E}">
        <p14:creationId xmlns:p14="http://schemas.microsoft.com/office/powerpoint/2010/main" val="37033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11EE-C18D-483D-AC24-564D51D03F45}"/>
              </a:ext>
            </a:extLst>
          </p:cNvPr>
          <p:cNvSpPr>
            <a:spLocks noGrp="1"/>
          </p:cNvSpPr>
          <p:nvPr>
            <p:ph type="title"/>
          </p:nvPr>
        </p:nvSpPr>
        <p:spPr>
          <a:xfrm>
            <a:off x="628650" y="365126"/>
            <a:ext cx="7886700" cy="779619"/>
          </a:xfrm>
        </p:spPr>
        <p:txBody>
          <a:bodyPr>
            <a:normAutofit/>
          </a:bodyPr>
          <a:lstStyle/>
          <a:p>
            <a:r>
              <a:rPr lang="en-US" sz="2800" dirty="0"/>
              <a:t>"Next generation" threat is a marketing term</a:t>
            </a:r>
          </a:p>
        </p:txBody>
      </p:sp>
      <p:sp>
        <p:nvSpPr>
          <p:cNvPr id="3" name="Content Placeholder 2">
            <a:extLst>
              <a:ext uri="{FF2B5EF4-FFF2-40B4-BE49-F238E27FC236}">
                <a16:creationId xmlns:a16="http://schemas.microsoft.com/office/drawing/2014/main" id="{A892E59E-EE8A-4235-A82D-107056CF2D5F}"/>
              </a:ext>
            </a:extLst>
          </p:cNvPr>
          <p:cNvSpPr>
            <a:spLocks noGrp="1"/>
          </p:cNvSpPr>
          <p:nvPr>
            <p:ph sz="half" idx="1"/>
          </p:nvPr>
        </p:nvSpPr>
        <p:spPr>
          <a:xfrm>
            <a:off x="628650" y="1378895"/>
            <a:ext cx="3886200" cy="2952749"/>
          </a:xfrm>
        </p:spPr>
        <p:txBody>
          <a:bodyPr>
            <a:normAutofit lnSpcReduction="10000"/>
          </a:bodyPr>
          <a:lstStyle/>
          <a:p>
            <a:pPr fontAlgn="ctr"/>
            <a:r>
              <a:rPr lang="en-US" sz="2000" dirty="0"/>
              <a:t>There are APTs but they are only as sophisticated as they need to be </a:t>
            </a:r>
          </a:p>
          <a:p>
            <a:pPr fontAlgn="ctr"/>
            <a:r>
              <a:rPr lang="en-US" sz="2000" dirty="0"/>
              <a:t>China probably isn’t going to use an iPhone 0-day on you going on your family vacation to Disney World </a:t>
            </a:r>
          </a:p>
          <a:p>
            <a:pPr fontAlgn="ctr"/>
            <a:r>
              <a:rPr lang="en-US" sz="2000" dirty="0"/>
              <a:t>Penetration testers aren’t usually using exploits either</a:t>
            </a:r>
          </a:p>
        </p:txBody>
      </p:sp>
      <p:pic>
        <p:nvPicPr>
          <p:cNvPr id="4" name="Picture 2" descr="Image result for hooded hacker">
            <a:extLst>
              <a:ext uri="{FF2B5EF4-FFF2-40B4-BE49-F238E27FC236}">
                <a16:creationId xmlns:a16="http://schemas.microsoft.com/office/drawing/2014/main" id="{B77741FB-542F-4257-A79E-275F1BBD5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562" y="1866615"/>
            <a:ext cx="2969997" cy="197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25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BEF88F389B604A9E3CA5C4F4117687" ma:contentTypeVersion="4" ma:contentTypeDescription="Create a new document." ma:contentTypeScope="" ma:versionID="7b0e71834e9f1ffc0da084bb9d3cd630">
  <xsd:schema xmlns:xsd="http://www.w3.org/2001/XMLSchema" xmlns:xs="http://www.w3.org/2001/XMLSchema" xmlns:p="http://schemas.microsoft.com/office/2006/metadata/properties" xmlns:ns2="7e3c9ffc-38d3-4f25-b31f-14cb1545fcef" xmlns:ns3="ebe1cdb1-9ca8-4539-84b8-3ef01c73f38c" targetNamespace="http://schemas.microsoft.com/office/2006/metadata/properties" ma:root="true" ma:fieldsID="eff7f87a20747144834512edb33db37c" ns2:_="" ns3:_="">
    <xsd:import namespace="7e3c9ffc-38d3-4f25-b31f-14cb1545fcef"/>
    <xsd:import namespace="ebe1cdb1-9ca8-4539-84b8-3ef01c73f3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c9ffc-38d3-4f25-b31f-14cb1545f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e1cdb1-9ca8-4539-84b8-3ef01c73f38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4B297F-CD59-4D72-A1C2-B329E8AF61D0}">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e3c9ffc-38d3-4f25-b31f-14cb1545fcef"/>
    <ds:schemaRef ds:uri="http://purl.org/dc/elements/1.1/"/>
    <ds:schemaRef ds:uri="http://schemas.microsoft.com/office/2006/metadata/properties"/>
    <ds:schemaRef ds:uri="d4af1574-3ce7-4826-b195-da95d3c301c7"/>
    <ds:schemaRef ds:uri="http://www.w3.org/XML/1998/namespace"/>
    <ds:schemaRef ds:uri="http://purl.org/dc/dcmitype/"/>
  </ds:schemaRefs>
</ds:datastoreItem>
</file>

<file path=customXml/itemProps2.xml><?xml version="1.0" encoding="utf-8"?>
<ds:datastoreItem xmlns:ds="http://schemas.openxmlformats.org/officeDocument/2006/customXml" ds:itemID="{2156CF8A-8613-41C7-8727-FDEFF9CDF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c9ffc-38d3-4f25-b31f-14cb1545fcef"/>
    <ds:schemaRef ds:uri="ebe1cdb1-9ca8-4539-84b8-3ef01c73f3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609A05-D68F-4827-8BD4-468BEDD87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TotalTime>
  <Words>1191</Words>
  <Application>Microsoft Office PowerPoint</Application>
  <PresentationFormat>On-screen Show (16:9)</PresentationFormat>
  <Paragraphs>134</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Information Security Back to Basics</vt:lpstr>
      <vt:lpstr>What shall we talk about</vt:lpstr>
      <vt:lpstr>Problem Statement: Organizations are not covering basic controls</vt:lpstr>
      <vt:lpstr>T.J.Maxx - 2005</vt:lpstr>
      <vt:lpstr>Anthem - 2014</vt:lpstr>
      <vt:lpstr>Community Health Systems - 2014</vt:lpstr>
      <vt:lpstr>Equifax - 2017</vt:lpstr>
      <vt:lpstr>Nuance - 2017</vt:lpstr>
      <vt:lpstr>"Next generation" threat is a marketing term</vt:lpstr>
      <vt:lpstr>Threat intelligence is interesting, but…</vt:lpstr>
      <vt:lpstr>What are the basics?</vt:lpstr>
      <vt:lpstr>Center for Internet Security Top 5 Critical Security Controls</vt:lpstr>
      <vt:lpstr>About the CIS Top 5 (and 20)</vt:lpstr>
      <vt:lpstr>How do the Top 5 Relate to the Big Breaches?</vt:lpstr>
      <vt:lpstr>Why does CIS matter to your organization?</vt:lpstr>
      <vt:lpstr>What’s after the Top 5?</vt:lpstr>
      <vt:lpstr>What’s after the Top 5?</vt:lpstr>
      <vt:lpstr>How do you secure the Cloud?</vt:lpstr>
      <vt:lpstr>Step 0: Information Security Management</vt:lpstr>
      <vt:lpstr>PowerPoint Presentation</vt:lpstr>
    </vt:vector>
  </TitlesOfParts>
  <Company>Mangold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Mangold</dc:creator>
  <cp:lastModifiedBy>Bill Curtis</cp:lastModifiedBy>
  <cp:revision>28</cp:revision>
  <dcterms:created xsi:type="dcterms:W3CDTF">2017-04-26T19:54:32Z</dcterms:created>
  <dcterms:modified xsi:type="dcterms:W3CDTF">2018-04-13T01:31:15Z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0x0101001CBEF88F389B604A9E3CA5C4F4117687</vt:lpwstr>
  </property>
</Properties>
</file>